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6" r:id="rId4"/>
    <p:sldId id="287" r:id="rId5"/>
    <p:sldId id="288" r:id="rId6"/>
    <p:sldId id="289" r:id="rId7"/>
    <p:sldId id="278" r:id="rId8"/>
    <p:sldId id="265" r:id="rId9"/>
    <p:sldId id="284" r:id="rId10"/>
    <p:sldId id="280" r:id="rId11"/>
    <p:sldId id="279" r:id="rId12"/>
    <p:sldId id="266" r:id="rId13"/>
    <p:sldId id="285" r:id="rId14"/>
    <p:sldId id="281" r:id="rId15"/>
    <p:sldId id="267" r:id="rId16"/>
    <p:sldId id="274" r:id="rId17"/>
    <p:sldId id="268" r:id="rId18"/>
    <p:sldId id="269" r:id="rId19"/>
    <p:sldId id="270" r:id="rId20"/>
    <p:sldId id="272" r:id="rId21"/>
    <p:sldId id="271" r:id="rId22"/>
    <p:sldId id="282" r:id="rId23"/>
    <p:sldId id="283" r:id="rId24"/>
    <p:sldId id="275" r:id="rId25"/>
    <p:sldId id="257" r:id="rId26"/>
    <p:sldId id="258" r:id="rId27"/>
    <p:sldId id="259" r:id="rId28"/>
    <p:sldId id="260" r:id="rId29"/>
    <p:sldId id="261" r:id="rId30"/>
    <p:sldId id="262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5"/>
    <p:restoredTop sz="94617"/>
  </p:normalViewPr>
  <p:slideViewPr>
    <p:cSldViewPr snapToGrid="0" snapToObjects="1">
      <p:cViewPr varScale="1">
        <p:scale>
          <a:sx n="115" d="100"/>
          <a:sy n="115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7AEAE-0F23-CA4A-9767-E1AC055D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5" y="2030551"/>
            <a:ext cx="2393940" cy="174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9DD77-1005-EA4E-B9B5-DF76506687A0}"/>
              </a:ext>
            </a:extLst>
          </p:cNvPr>
          <p:cNvSpPr txBox="1"/>
          <p:nvPr/>
        </p:nvSpPr>
        <p:spPr>
          <a:xfrm>
            <a:off x="6087693" y="1831550"/>
            <a:ext cx="289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 of minutely data</a:t>
            </a:r>
          </a:p>
        </p:txBody>
      </p:sp>
      <p:pic>
        <p:nvPicPr>
          <p:cNvPr id="10242" name="Picture 2" descr="https://lh4.googleusercontent.com/Bn1B5ojplitOX_nUHAln3TFzuBMBmb4-ZY52B-wBewuBE9y6nfsloSR91FU3TR9kSNQ9BgxoNzrUorsv4EAGWa8SeMYEvy8fNvOlQURseRhzs9GoEeu07fqe0Cp5CyvLLcnMKxh_">
            <a:extLst>
              <a:ext uri="{FF2B5EF4-FFF2-40B4-BE49-F238E27FC236}">
                <a16:creationId xmlns:a16="http://schemas.microsoft.com/office/drawing/2014/main" id="{276DC3CD-751B-404E-AF91-75CE6F0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86" y="222897"/>
            <a:ext cx="2589327" cy="16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A60F-4873-0640-9205-AE37D43C1BB8}"/>
              </a:ext>
            </a:extLst>
          </p:cNvPr>
          <p:cNvSpPr/>
          <p:nvPr/>
        </p:nvSpPr>
        <p:spPr>
          <a:xfrm>
            <a:off x="5487930" y="17703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New Zealand Births by Quarter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617FF-CF35-364D-8F2F-31D47603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9" y="1984843"/>
            <a:ext cx="2441747" cy="1301548"/>
          </a:xfrm>
          <a:prstGeom prst="rect">
            <a:avLst/>
          </a:prstGeom>
        </p:spPr>
      </p:pic>
      <p:pic>
        <p:nvPicPr>
          <p:cNvPr id="10246" name="Picture 6" descr="https://lh6.googleusercontent.com/YLTbsIonbBx2wRD0ek1rPoCxlsgzQEvV3J-rt8gz1I4NrUXs_yaKngnXfP33REEuIRZbzxZU14BOaa4W3nKRzScFhs3Oh_WtBuF6L1SP4l_UX2qGFtfs-IKW7fOljzCbqA4zzh1d">
            <a:extLst>
              <a:ext uri="{FF2B5EF4-FFF2-40B4-BE49-F238E27FC236}">
                <a16:creationId xmlns:a16="http://schemas.microsoft.com/office/drawing/2014/main" id="{9F5291F9-9E20-9C4C-941F-399DBE45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05" y="5352008"/>
            <a:ext cx="1473879" cy="14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-ZkPOXFyE6Nz3_ga041lC2eJ58z2731Ze6lqzOJgftngHaD3vTOBZbdjn9c-lbqrpUoRpnXe0UoAAQTM8XTJ5LtrTVoH8DVRMEg68UKeuMrq6zQW1m4USSgLMeReAuDjezMA4nVD">
            <a:extLst>
              <a:ext uri="{FF2B5EF4-FFF2-40B4-BE49-F238E27FC236}">
                <a16:creationId xmlns:a16="http://schemas.microsoft.com/office/drawing/2014/main" id="{96BCA1E6-0C9E-3F42-8BAC-208E992C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05017"/>
            <a:ext cx="2060527" cy="15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60E11-7ED8-3B44-8E1F-51207420DC9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829B5-42FA-7F4E-BB59-3DC9C2AC21F3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D3AFF-851E-FC48-9048-E91E6BA95837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078A-DAA0-6149-A231-B28A4B665A84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A14155-D310-A143-B931-3080463D0764}"/>
              </a:ext>
            </a:extLst>
          </p:cNvPr>
          <p:cNvSpPr txBox="1"/>
          <p:nvPr/>
        </p:nvSpPr>
        <p:spPr>
          <a:xfrm>
            <a:off x="5487930" y="77432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8A91F-6C1E-CF48-92A0-728B7DA3D52C}"/>
              </a:ext>
            </a:extLst>
          </p:cNvPr>
          <p:cNvSpPr txBox="1"/>
          <p:nvPr/>
        </p:nvSpPr>
        <p:spPr>
          <a:xfrm>
            <a:off x="5679724" y="246425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6A2E8-E5DF-E84F-B176-B3DD86839CAC}"/>
              </a:ext>
            </a:extLst>
          </p:cNvPr>
          <p:cNvSpPr txBox="1"/>
          <p:nvPr/>
        </p:nvSpPr>
        <p:spPr>
          <a:xfrm>
            <a:off x="5712086" y="413727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D50F1-CAC4-D745-8DCD-795EBD6F879B}"/>
              </a:ext>
            </a:extLst>
          </p:cNvPr>
          <p:cNvSpPr txBox="1"/>
          <p:nvPr/>
        </p:nvSpPr>
        <p:spPr>
          <a:xfrm>
            <a:off x="5712085" y="562562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E0E09-1150-C444-801D-C128A0E53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42" y="547851"/>
            <a:ext cx="1363923" cy="1465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9EFA5-868A-FD4B-8272-91C4EE290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693" y="3744615"/>
            <a:ext cx="2824935" cy="1523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C00C2C-E7A7-584E-BE1B-EB1802761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88" y="5367561"/>
            <a:ext cx="2104790" cy="14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6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5B3A8-A23D-9C4C-8C48-9B5A4C10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2" y="547851"/>
            <a:ext cx="1363923" cy="1465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7AEAE-0F23-CA4A-9767-E1AC055D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06" y="331424"/>
            <a:ext cx="2393940" cy="174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9DD77-1005-EA4E-B9B5-DF76506687A0}"/>
              </a:ext>
            </a:extLst>
          </p:cNvPr>
          <p:cNvSpPr txBox="1"/>
          <p:nvPr/>
        </p:nvSpPr>
        <p:spPr>
          <a:xfrm>
            <a:off x="6121410" y="40944"/>
            <a:ext cx="289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 of minutely data</a:t>
            </a:r>
          </a:p>
        </p:txBody>
      </p:sp>
      <p:pic>
        <p:nvPicPr>
          <p:cNvPr id="10242" name="Picture 2" descr="https://lh4.googleusercontent.com/Bn1B5ojplitOX_nUHAln3TFzuBMBmb4-ZY52B-wBewuBE9y6nfsloSR91FU3TR9kSNQ9BgxoNzrUorsv4EAGWa8SeMYEvy8fNvOlQURseRhzs9GoEeu07fqe0Cp5CyvLLcnMKxh_">
            <a:extLst>
              <a:ext uri="{FF2B5EF4-FFF2-40B4-BE49-F238E27FC236}">
                <a16:creationId xmlns:a16="http://schemas.microsoft.com/office/drawing/2014/main" id="{276DC3CD-751B-404E-AF91-75CE6F0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12" y="2164094"/>
            <a:ext cx="2589327" cy="16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A60F-4873-0640-9205-AE37D43C1BB8}"/>
              </a:ext>
            </a:extLst>
          </p:cNvPr>
          <p:cNvSpPr/>
          <p:nvPr/>
        </p:nvSpPr>
        <p:spPr>
          <a:xfrm>
            <a:off x="5586616" y="2102260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New Zealand Births by Quarter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617FF-CF35-364D-8F2F-31D476039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19" y="1984843"/>
            <a:ext cx="2441747" cy="1301548"/>
          </a:xfrm>
          <a:prstGeom prst="rect">
            <a:avLst/>
          </a:prstGeom>
        </p:spPr>
      </p:pic>
      <p:pic>
        <p:nvPicPr>
          <p:cNvPr id="10246" name="Picture 6" descr="https://lh6.googleusercontent.com/YLTbsIonbBx2wRD0ek1rPoCxlsgzQEvV3J-rt8gz1I4NrUXs_yaKngnXfP33REEuIRZbzxZU14BOaa4W3nKRzScFhs3Oh_WtBuF6L1SP4l_UX2qGFtfs-IKW7fOljzCbqA4zzh1d">
            <a:extLst>
              <a:ext uri="{FF2B5EF4-FFF2-40B4-BE49-F238E27FC236}">
                <a16:creationId xmlns:a16="http://schemas.microsoft.com/office/drawing/2014/main" id="{9F5291F9-9E20-9C4C-941F-399DBE45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71" y="3861700"/>
            <a:ext cx="1473879" cy="14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-ZkPOXFyE6Nz3_ga041lC2eJ58z2731Ze6lqzOJgftngHaD3vTOBZbdjn9c-lbqrpUoRpnXe0UoAAQTM8XTJ5LtrTVoH8DVRMEg68UKeuMrq6zQW1m4USSgLMeReAuDjezMA4nVD">
            <a:extLst>
              <a:ext uri="{FF2B5EF4-FFF2-40B4-BE49-F238E27FC236}">
                <a16:creationId xmlns:a16="http://schemas.microsoft.com/office/drawing/2014/main" id="{96BCA1E6-0C9E-3F42-8BAC-208E992C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05017"/>
            <a:ext cx="2060527" cy="15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60E11-7ED8-3B44-8E1F-51207420DC9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829B5-42FA-7F4E-BB59-3DC9C2AC21F3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D3AFF-851E-FC48-9048-E91E6BA95837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078A-DAA0-6149-A231-B28A4B665A84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A14155-D310-A143-B931-3080463D0764}"/>
              </a:ext>
            </a:extLst>
          </p:cNvPr>
          <p:cNvSpPr txBox="1"/>
          <p:nvPr/>
        </p:nvSpPr>
        <p:spPr>
          <a:xfrm>
            <a:off x="5299341" y="95171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8A91F-6C1E-CF48-92A0-728B7DA3D52C}"/>
              </a:ext>
            </a:extLst>
          </p:cNvPr>
          <p:cNvSpPr txBox="1"/>
          <p:nvPr/>
        </p:nvSpPr>
        <p:spPr>
          <a:xfrm>
            <a:off x="5286169" y="273626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6A2E8-E5DF-E84F-B176-B3DD86839CAC}"/>
              </a:ext>
            </a:extLst>
          </p:cNvPr>
          <p:cNvSpPr txBox="1"/>
          <p:nvPr/>
        </p:nvSpPr>
        <p:spPr>
          <a:xfrm>
            <a:off x="5525590" y="422402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D50F1-CAC4-D745-8DCD-795EBD6F879B}"/>
              </a:ext>
            </a:extLst>
          </p:cNvPr>
          <p:cNvSpPr txBox="1"/>
          <p:nvPr/>
        </p:nvSpPr>
        <p:spPr>
          <a:xfrm>
            <a:off x="5525590" y="5878539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E6D90A-3918-E540-BC7C-765D9D5FD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10" y="5346911"/>
            <a:ext cx="2824935" cy="1523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1F110B-9CBF-C14A-881E-E057D343A0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18" y="5262361"/>
            <a:ext cx="2104790" cy="14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3120119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8259-9E7C-384E-A8DD-3A0765DA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C133-32BD-8E48-A7C8-A56F4B15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7967"/>
            <a:ext cx="7670042" cy="289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B4CA0-0D51-8C41-81D2-C501A7B5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9"/>
          <a:stretch/>
        </p:blipFill>
        <p:spPr>
          <a:xfrm>
            <a:off x="478522" y="4675343"/>
            <a:ext cx="3463782" cy="1649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0CF63-FA0A-7741-90CB-86DDA0FABBE8}"/>
              </a:ext>
            </a:extLst>
          </p:cNvPr>
          <p:cNvSpPr/>
          <p:nvPr/>
        </p:nvSpPr>
        <p:spPr>
          <a:xfrm>
            <a:off x="4286250" y="4463012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xdf</a:t>
            </a:r>
            <a:r>
              <a:rPr lang="en-US" sz="1200" dirty="0"/>
              <a:t> = </a:t>
            </a:r>
            <a:r>
              <a:rPr lang="en-US" sz="1200" dirty="0" err="1"/>
              <a:t>read.csv</a:t>
            </a:r>
            <a:r>
              <a:rPr lang="en-US" sz="1200" dirty="0"/>
              <a:t>(</a:t>
            </a:r>
            <a:r>
              <a:rPr lang="en-US" sz="1200" dirty="0" err="1"/>
              <a:t>file.choose</a:t>
            </a:r>
            <a:r>
              <a:rPr lang="en-US" sz="1200" dirty="0"/>
              <a:t>(),header = TRUE) </a:t>
            </a:r>
          </a:p>
          <a:p>
            <a:r>
              <a:rPr lang="en-US" sz="1200" dirty="0"/>
              <a:t>x = </a:t>
            </a:r>
            <a:r>
              <a:rPr lang="en-US" sz="1200" dirty="0" err="1"/>
              <a:t>as.numeric</a:t>
            </a:r>
            <a:r>
              <a:rPr lang="en-US" sz="1200" dirty="0"/>
              <a:t>(paste(</a:t>
            </a:r>
            <a:r>
              <a:rPr lang="en-US" sz="1200" dirty="0" err="1"/>
              <a:t>xdf$Adj.Close</a:t>
            </a:r>
            <a:r>
              <a:rPr lang="en-US" sz="1200" dirty="0"/>
              <a:t>)) </a:t>
            </a:r>
          </a:p>
          <a:p>
            <a:r>
              <a:rPr lang="en-US" sz="1200" dirty="0"/>
              <a:t>x = x[!</a:t>
            </a:r>
            <a:r>
              <a:rPr lang="en-US" sz="1200" dirty="0" err="1"/>
              <a:t>is.na</a:t>
            </a:r>
            <a:r>
              <a:rPr lang="en-US" sz="1200" dirty="0"/>
              <a:t>(x)] </a:t>
            </a:r>
          </a:p>
          <a:p>
            <a:r>
              <a:rPr lang="en-US" sz="1200" dirty="0"/>
              <a:t>n=length(x) #n = 1509 </a:t>
            </a:r>
          </a:p>
          <a:p>
            <a:r>
              <a:rPr lang="en-US" sz="1200" dirty="0" err="1"/>
              <a:t>nlag</a:t>
            </a:r>
            <a:r>
              <a:rPr lang="en-US" sz="1200" dirty="0"/>
              <a:t>=1508 #n-1 </a:t>
            </a:r>
          </a:p>
          <a:p>
            <a:r>
              <a:rPr lang="en-US" sz="1200" dirty="0"/>
              <a:t>gamma0=</a:t>
            </a:r>
            <a:r>
              <a:rPr lang="en-US" sz="1200" dirty="0" err="1"/>
              <a:t>var</a:t>
            </a:r>
            <a:r>
              <a:rPr lang="en-US" sz="1200" dirty="0"/>
              <a:t>(x)*(n-1)/n</a:t>
            </a:r>
          </a:p>
          <a:p>
            <a:r>
              <a:rPr lang="en-US" sz="1200" dirty="0" err="1"/>
              <a:t>aut</a:t>
            </a:r>
            <a:r>
              <a:rPr lang="en-US" sz="1200" dirty="0"/>
              <a:t>=</a:t>
            </a: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x,lag.max</a:t>
            </a:r>
            <a:r>
              <a:rPr lang="en-US" sz="1200" dirty="0"/>
              <a:t>=1508) #n-1 </a:t>
            </a:r>
          </a:p>
          <a:p>
            <a:r>
              <a:rPr lang="en-US" sz="1200" dirty="0"/>
              <a:t>sum=0 </a:t>
            </a:r>
          </a:p>
          <a:p>
            <a:r>
              <a:rPr lang="en-US" sz="1200" dirty="0"/>
              <a:t>for (k in 1:nlag) {sum=sum+(1-k/n)*</a:t>
            </a:r>
            <a:r>
              <a:rPr lang="en-US" sz="1200" dirty="0" err="1"/>
              <a:t>aut$acf</a:t>
            </a:r>
            <a:r>
              <a:rPr lang="en-US" sz="1200" dirty="0"/>
              <a:t>[k+1]*gamma0} </a:t>
            </a:r>
          </a:p>
          <a:p>
            <a:r>
              <a:rPr lang="en-US" sz="1200" dirty="0" err="1"/>
              <a:t>vxbar</a:t>
            </a:r>
            <a:r>
              <a:rPr lang="en-US" sz="1200" dirty="0"/>
              <a:t>=2*sum/n+gamma0/n #note the </a:t>
            </a:r>
            <a:r>
              <a:rPr lang="en-US" sz="1200" dirty="0" err="1"/>
              <a:t>mult</a:t>
            </a:r>
            <a:r>
              <a:rPr lang="en-US" sz="1200" dirty="0"/>
              <a:t> of sum by 2 </a:t>
            </a:r>
          </a:p>
          <a:p>
            <a:r>
              <a:rPr lang="en-US" sz="1200" dirty="0" err="1"/>
              <a:t>vxbar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ECACC0-3A22-9B40-8105-961B92377D84}"/>
              </a:ext>
            </a:extLst>
          </p:cNvPr>
          <p:cNvCxnSpPr>
            <a:cxnSpLocks/>
          </p:cNvCxnSpPr>
          <p:nvPr/>
        </p:nvCxnSpPr>
        <p:spPr>
          <a:xfrm flipH="1">
            <a:off x="6010508" y="5497552"/>
            <a:ext cx="345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2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1379-31C1-8649-978D-9019CB9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38AB-9D4F-1949-8906-D8687E2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92" y="1565502"/>
            <a:ext cx="6843215" cy="5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5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9BE9-2662-AB49-8C7C-375E87D1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Autocovariance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3AA9-2683-B143-AC79-13FA121E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802"/>
            <a:ext cx="8899231" cy="45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2956-15AF-0A48-9EB0-4A27B0E5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from PPT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1C333-326F-454A-A4F5-B78BD4D761B9}"/>
              </a:ext>
            </a:extLst>
          </p:cNvPr>
          <p:cNvSpPr/>
          <p:nvPr/>
        </p:nvSpPr>
        <p:spPr>
          <a:xfrm>
            <a:off x="628650" y="1456516"/>
            <a:ext cx="765670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How does changing amplitude affect the spectral density plots?</a:t>
            </a:r>
          </a:p>
          <a:p>
            <a:endParaRPr lang="en-US" dirty="0"/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c(10,0),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c(15,0),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Link between realization and spectral density. Examples</a:t>
            </a:r>
          </a:p>
          <a:p>
            <a:endParaRPr lang="en-US" dirty="0"/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c(1,0), </a:t>
            </a:r>
            <a:r>
              <a:rPr lang="en-US" dirty="0" err="1"/>
              <a:t>freq</a:t>
            </a:r>
            <a:r>
              <a:rPr lang="en-US" dirty="0"/>
              <a:t> = c(.2,0),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c(1,0), </a:t>
            </a:r>
            <a:r>
              <a:rPr lang="en-US" dirty="0" err="1"/>
              <a:t>freq</a:t>
            </a:r>
            <a:r>
              <a:rPr lang="en-US" dirty="0"/>
              <a:t> = c(.4,0),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c(1,1), </a:t>
            </a:r>
            <a:r>
              <a:rPr lang="en-US" dirty="0" err="1"/>
              <a:t>freq</a:t>
            </a:r>
            <a:r>
              <a:rPr lang="en-US" dirty="0"/>
              <a:t> = c(.2,.4),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7811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73940018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1605</TotalTime>
  <Words>599</Words>
  <Application>Microsoft Macintosh PowerPoint</Application>
  <PresentationFormat>On-screen Show (4:3)</PresentationFormat>
  <Paragraphs>100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2U</vt:lpstr>
      <vt:lpstr>DS 6373: Unit 2 Live Session </vt:lpstr>
      <vt:lpstr>Explanation: VXBAR CODE / Unit 1 Breakout Code </vt:lpstr>
      <vt:lpstr>Variance Code</vt:lpstr>
      <vt:lpstr>Estimation</vt:lpstr>
      <vt:lpstr>Estimation of Autocovariance</vt:lpstr>
      <vt:lpstr>Some Questions from PPT</vt:lpstr>
      <vt:lpstr>Breakout 1</vt:lpstr>
      <vt:lpstr>Match’em Up!</vt:lpstr>
      <vt:lpstr>Match’em Up!</vt:lpstr>
      <vt:lpstr>End Break Out 1</vt:lpstr>
      <vt:lpstr>Breakout 2</vt:lpstr>
      <vt:lpstr>Match’em Up Part 2</vt:lpstr>
      <vt:lpstr>Match’em Up Part 2</vt:lpstr>
      <vt:lpstr>End Break Out 2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 3</vt:lpstr>
      <vt:lpstr>Break Out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17</cp:revision>
  <dcterms:created xsi:type="dcterms:W3CDTF">2019-05-13T19:43:52Z</dcterms:created>
  <dcterms:modified xsi:type="dcterms:W3CDTF">2019-09-04T00:34:11Z</dcterms:modified>
</cp:coreProperties>
</file>